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88" r:id="rId4"/>
    <p:sldId id="289" r:id="rId5"/>
    <p:sldId id="279" r:id="rId6"/>
    <p:sldId id="270" r:id="rId7"/>
    <p:sldId id="273" r:id="rId8"/>
  </p:sldIdLst>
  <p:sldSz cx="9144000" cy="6858000" type="screen4x3"/>
  <p:notesSz cx="9939338" cy="68072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Xx5jDCKPgLkzxLN5jpn+toOY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6" autoAdjust="0"/>
    <p:restoredTop sz="94660"/>
  </p:normalViewPr>
  <p:slideViewPr>
    <p:cSldViewPr snapToGrid="0">
      <p:cViewPr>
        <p:scale>
          <a:sx n="66" d="100"/>
          <a:sy n="66" d="100"/>
        </p:scale>
        <p:origin x="-16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dirty="0">
                <a:effectLst/>
              </a:rPr>
              <a:t>Топ 8 регионов по количеству ВУЗов, реализующих программы ГМУ, 2020 г.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г. Москва</c:v>
                </c:pt>
                <c:pt idx="1">
                  <c:v>Московская обл.</c:v>
                </c:pt>
                <c:pt idx="2">
                  <c:v>Санкт-Петербург</c:v>
                </c:pt>
                <c:pt idx="3">
                  <c:v>Краснодарский край</c:v>
                </c:pt>
                <c:pt idx="4">
                  <c:v>Ростовская обл.</c:v>
                </c:pt>
                <c:pt idx="5">
                  <c:v>Ставропольский край</c:v>
                </c:pt>
                <c:pt idx="6">
                  <c:v>Республика Башкортостан</c:v>
                </c:pt>
                <c:pt idx="7">
                  <c:v>Челябинская обл.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52</c:v>
                </c:pt>
                <c:pt idx="1">
                  <c:v>20</c:v>
                </c:pt>
                <c:pt idx="2">
                  <c:v>13</c:v>
                </c:pt>
                <c:pt idx="3">
                  <c:v>12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2B-42C4-8CB0-9A3156523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45984"/>
        <c:axId val="104805120"/>
      </c:barChart>
      <c:catAx>
        <c:axId val="10474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05120"/>
        <c:crosses val="autoZero"/>
        <c:auto val="1"/>
        <c:lblAlgn val="ctr"/>
        <c:lblOffset val="100"/>
        <c:noMultiLvlLbl val="0"/>
      </c:catAx>
      <c:valAx>
        <c:axId val="1048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4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Топ 10 регионов по количеству ВУЗ, реализующих программы магистратуры ГМУ, 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Лист1!$A$4:$A$13</c:f>
              <c:strCache>
                <c:ptCount val="10"/>
                <c:pt idx="0">
                  <c:v>Москва</c:v>
                </c:pt>
                <c:pt idx="1">
                  <c:v>Санкт-Петербург</c:v>
                </c:pt>
                <c:pt idx="2">
                  <c:v>Краснодарский край</c:v>
                </c:pt>
                <c:pt idx="3">
                  <c:v>Московская область</c:v>
                </c:pt>
                <c:pt idx="4">
                  <c:v>Ростовская область</c:v>
                </c:pt>
                <c:pt idx="5">
                  <c:v>Самарская область</c:v>
                </c:pt>
                <c:pt idx="6">
                  <c:v>Хабаровский край</c:v>
                </c:pt>
                <c:pt idx="7">
                  <c:v>Челябинская область</c:v>
                </c:pt>
                <c:pt idx="8">
                  <c:v>Омская область</c:v>
                </c:pt>
                <c:pt idx="9">
                  <c:v>Новосибирская область</c:v>
                </c:pt>
              </c:strCache>
            </c:strRef>
          </c:cat>
          <c:val>
            <c:numRef>
              <c:f>Лист1!$B$4:$B$13</c:f>
              <c:numCache>
                <c:formatCode>General</c:formatCode>
                <c:ptCount val="10"/>
                <c:pt idx="0">
                  <c:v>34</c:v>
                </c:pt>
                <c:pt idx="1">
                  <c:v>14</c:v>
                </c:pt>
                <c:pt idx="2">
                  <c:v>10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74-4B61-A781-31F39AAD5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947712"/>
        <c:axId val="104949248"/>
      </c:barChart>
      <c:catAx>
        <c:axId val="1049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49248"/>
        <c:crosses val="autoZero"/>
        <c:auto val="1"/>
        <c:lblAlgn val="ctr"/>
        <c:lblOffset val="100"/>
        <c:noMultiLvlLbl val="0"/>
      </c:catAx>
      <c:valAx>
        <c:axId val="10494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4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8888" y="0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472" y="3233803"/>
            <a:ext cx="7952399" cy="306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550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b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9113"/>
            <a:ext cx="3402012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93933" y="3233421"/>
            <a:ext cx="7933065" cy="30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9" tIns="45764" rIns="91529" bIns="45764" anchor="ctr" anchorCtr="0">
            <a:noAutofit/>
          </a:bodyPr>
          <a:lstStyle/>
          <a:p>
            <a:pPr marL="0" indent="0"/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71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0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c8f49c7_0_0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g804c8f49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25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51c6d273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51c6d2731_0_9:notes"/>
          <p:cNvSpPr txBox="1">
            <a:spLocks noGrp="1"/>
          </p:cNvSpPr>
          <p:nvPr>
            <p:ph type="body" idx="1"/>
          </p:nvPr>
        </p:nvSpPr>
        <p:spPr>
          <a:xfrm>
            <a:off x="993472" y="3233802"/>
            <a:ext cx="7952350" cy="3062942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8" name="Google Shape;228;g851c6d2731_0_9:notes"/>
          <p:cNvSpPr txBox="1">
            <a:spLocks noGrp="1"/>
          </p:cNvSpPr>
          <p:nvPr>
            <p:ph type="sldNum" idx="12"/>
          </p:nvPr>
        </p:nvSpPr>
        <p:spPr>
          <a:xfrm>
            <a:off x="5628888" y="6465424"/>
            <a:ext cx="4308160" cy="340658"/>
          </a:xfrm>
          <a:prstGeom prst="rect">
            <a:avLst/>
          </a:prstGeom>
        </p:spPr>
        <p:txBody>
          <a:bodyPr spcFirstLastPara="1" wrap="square" lIns="91529" tIns="45764" rIns="91529" bIns="4576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93472" y="3233803"/>
            <a:ext cx="7952399" cy="3062913"/>
          </a:xfrm>
          <a:prstGeom prst="rect">
            <a:avLst/>
          </a:prstGeom>
        </p:spPr>
        <p:txBody>
          <a:bodyPr spcFirstLastPara="1" wrap="square" lIns="91529" tIns="45764" rIns="91529" bIns="45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3419475" y="6021388"/>
            <a:ext cx="50498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imosk@mail.ru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96069" y="4983032"/>
            <a:ext cx="662781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Барциц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Игорь </a:t>
            </a:r>
            <a:r>
              <a:rPr lang="ru-RU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Нязбеевич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Директор ИГСУ </a:t>
            </a:r>
            <a:r>
              <a:rPr lang="ru-RU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РАНХиГС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3417" y="424089"/>
            <a:ext cx="81489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74" y="545003"/>
            <a:ext cx="2344738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 flipH="1">
            <a:off x="0" y="2640013"/>
            <a:ext cx="2843213" cy="1538287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386" y="1515759"/>
            <a:ext cx="2009775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843213" y="2492063"/>
            <a:ext cx="630078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none" dirty="0">
                <a:solidFill>
                  <a:srgbClr val="C00000"/>
                </a:solidFill>
                <a:sym typeface="Arial"/>
              </a:rPr>
              <a:t>Профессорский Форум 2020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u="none" dirty="0">
              <a:solidFill>
                <a:srgbClr val="C00000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dirty="0">
                <a:solidFill>
                  <a:srgbClr val="C00000"/>
                </a:solidFill>
                <a:sym typeface="Arial"/>
              </a:rPr>
              <a:t>C</a:t>
            </a:r>
            <a:r>
              <a:rPr lang="ru-RU" sz="2400" u="none" dirty="0" err="1">
                <a:solidFill>
                  <a:srgbClr val="C00000"/>
                </a:solidFill>
                <a:sym typeface="Arial"/>
              </a:rPr>
              <a:t>екция</a:t>
            </a:r>
            <a:r>
              <a:rPr lang="ru-RU" sz="2400" u="none" dirty="0">
                <a:solidFill>
                  <a:srgbClr val="C00000"/>
                </a:solidFill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</a:rPr>
              <a:t>«Г</a:t>
            </a:r>
            <a:r>
              <a:rPr lang="ru-RU" sz="2400" u="none" dirty="0">
                <a:solidFill>
                  <a:srgbClr val="C00000"/>
                </a:solidFill>
                <a:sym typeface="Arial"/>
              </a:rPr>
              <a:t>осударственное и муниципальное управление»</a:t>
            </a:r>
            <a:endParaRPr sz="2400" u="none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1026" name="Picture 2" descr="https://lh3.googleusercontent.com/0pA_pxUa5yqe2WzzML4l5ZCRyvMJh1P0mJHBbMjsoeL3hFE-MbFjFY-KTPTdTfSO2XJJdNzDd8tXC2u8-LOpasAnU_tpBs3lo0lSIxit03iA5kOJ_DVWxBeAPzIc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829"/>
            <a:ext cx="2527631" cy="19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436013"/>
            <a:ext cx="1843314" cy="166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3" y="885031"/>
            <a:ext cx="79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400" dirty="0" err="1">
                <a:solidFill>
                  <a:srgbClr val="C00000"/>
                </a:solidFill>
                <a:latin typeface="+mj-lt"/>
              </a:rPr>
              <a:t>Бакалавриат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по направлению ГМУ в России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3567" y="1306438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968443" y="1439151"/>
            <a:ext cx="725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России программу бакалавриата направления 38.03.04 «Государственное и муниципальное управление» реализуют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 вузов в 80 субъектах РФ . </a:t>
            </a:r>
            <a:endParaRPr lang="ru-RU" sz="1800" b="1" dirty="0">
              <a:solidFill>
                <a:schemeClr val="tx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678520"/>
              </p:ext>
            </p:extLst>
          </p:nvPr>
        </p:nvGraphicFramePr>
        <p:xfrm>
          <a:off x="764431" y="2510153"/>
          <a:ext cx="8046547" cy="39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39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4143" y="885031"/>
            <a:ext cx="798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Магистратура по направлению ГМУ в России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83567" y="1306438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21549" y="1452593"/>
            <a:ext cx="715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России программу магистратура направления 38.04.04 «Государственное и муниципальное управление» реализуют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вуза в 75 субъектах РФ . </a:t>
            </a:r>
            <a:endParaRPr lang="ru-RU" sz="1800" b="1" dirty="0">
              <a:solidFill>
                <a:schemeClr val="tx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658784"/>
              </p:ext>
            </p:extLst>
          </p:nvPr>
        </p:nvGraphicFramePr>
        <p:xfrm>
          <a:off x="827113" y="2539578"/>
          <a:ext cx="7832700" cy="415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706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c8f49c7_0_0"/>
          <p:cNvSpPr txBox="1">
            <a:spLocks noGrp="1"/>
          </p:cNvSpPr>
          <p:nvPr>
            <p:ph type="title"/>
          </p:nvPr>
        </p:nvSpPr>
        <p:spPr>
          <a:xfrm>
            <a:off x="600845" y="1061393"/>
            <a:ext cx="7988400" cy="25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Количество профилей бакалавриата по направлению ГМУ</a:t>
            </a:r>
            <a:br>
              <a:rPr lang="ru-RU" sz="2000" dirty="0">
                <a:solidFill>
                  <a:srgbClr val="C00000"/>
                </a:solidFill>
                <a:latin typeface="+mj-lt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+mj-lt"/>
              </a:rPr>
            </a:br>
            <a:endParaRPr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9" name="Google Shape;139;g804c8f49c7_0_0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804c8f49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804c8f49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804c8f49c7_0_0"/>
          <p:cNvCxnSpPr/>
          <p:nvPr/>
        </p:nvCxnSpPr>
        <p:spPr>
          <a:xfrm rot="10800000" flipH="1">
            <a:off x="678695" y="1227286"/>
            <a:ext cx="7832700" cy="9600"/>
          </a:xfrm>
          <a:prstGeom prst="straightConnector1">
            <a:avLst/>
          </a:prstGeom>
          <a:noFill/>
          <a:ln w="19050" cap="sq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ADC0A7-A579-41F5-8ECC-FAE41F5B16FF}"/>
              </a:ext>
            </a:extLst>
          </p:cNvPr>
          <p:cNvSpPr txBox="1"/>
          <p:nvPr/>
        </p:nvSpPr>
        <p:spPr>
          <a:xfrm>
            <a:off x="600845" y="1279884"/>
            <a:ext cx="767851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u="sng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 профилей </a:t>
            </a:r>
            <a:r>
              <a:rPr lang="ru-RU" sz="14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бакалавриата по направлени</a:t>
            </a:r>
            <a:r>
              <a:rPr lang="ru-RU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«Государственное и муниципальное управление» реализуется в вузах субъектов РФ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33330E-5FBF-4EE1-830C-4DA13DB51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00" y="1878198"/>
            <a:ext cx="8051045" cy="48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29" y="482600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Издательский проект УМС по ГМУ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2937"/>
            <a:ext cx="8848908" cy="77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«Эволюция систем государственного управления в странах постсоветского пространства»</a:t>
            </a: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0" y="463550"/>
            <a:ext cx="538163" cy="84296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042988" eaLnBrk="1" hangingPunct="1"/>
            <a:endParaRPr lang="ru-RU" altLang="ru-RU" sz="21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683567" y="1306513"/>
            <a:ext cx="7832725" cy="9525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1135" y="1982508"/>
            <a:ext cx="4448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Комплексное и системное исследование трансформации и эволюции систем государственного и муниципального управления в 15 странах – бывших республиках СССР.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59518"/>
            <a:ext cx="4367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 каждой стране даны характеристика и анализ административных преобразований, реформ государственной и муниципальной службы, систем подготовки и переподготовки кадров, цифровой трансформации системы ГМУ, роли гражданского общества в повышении эффективности государственного управления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10" y="1982508"/>
            <a:ext cx="2880134" cy="4072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" y="3761567"/>
            <a:ext cx="2003035" cy="283608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87D2C11-22B8-4CEE-8DAA-95FB26CDFDFE}"/>
              </a:ext>
            </a:extLst>
          </p:cNvPr>
          <p:cNvSpPr/>
          <p:nvPr/>
        </p:nvSpPr>
        <p:spPr>
          <a:xfrm>
            <a:off x="4491134" y="3455568"/>
            <a:ext cx="4448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Авторы – ректоры академий госуправления стран СНГ, эксперты из бывших республик СССР.</a:t>
            </a:r>
          </a:p>
        </p:txBody>
      </p:sp>
    </p:spTree>
    <p:extLst>
      <p:ext uri="{BB962C8B-B14F-4D97-AF65-F5344CB8AC3E}">
        <p14:creationId xmlns:p14="http://schemas.microsoft.com/office/powerpoint/2010/main" val="195651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9;g851c6d2731_0_66"/>
          <p:cNvSpPr txBox="1">
            <a:spLocks noGrp="1"/>
          </p:cNvSpPr>
          <p:nvPr>
            <p:ph type="title"/>
          </p:nvPr>
        </p:nvSpPr>
        <p:spPr>
          <a:xfrm>
            <a:off x="605717" y="655639"/>
            <a:ext cx="7988400" cy="6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C00000"/>
                </a:solidFill>
              </a:rPr>
              <a:t>Секция по ГМУ в рамках Гайдаровского форума-2021</a:t>
            </a:r>
            <a:endParaRPr sz="1800" b="1" dirty="0">
              <a:solidFill>
                <a:srgbClr val="C00000"/>
              </a:solidFill>
            </a:endParaRPr>
          </a:p>
        </p:txBody>
      </p:sp>
      <p:sp>
        <p:nvSpPr>
          <p:cNvPr id="11" name="Google Shape;221;g851c6d2731_0_66"/>
          <p:cNvSpPr/>
          <p:nvPr/>
        </p:nvSpPr>
        <p:spPr>
          <a:xfrm>
            <a:off x="0" y="463550"/>
            <a:ext cx="538200" cy="8430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22;g851c6d2731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260350"/>
            <a:ext cx="1076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3;g851c6d2731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63" y="309563"/>
            <a:ext cx="1111250" cy="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90622-5475-4F71-B8AF-57367518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96" y="1449523"/>
            <a:ext cx="3198358" cy="1073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8E6324-AC36-4AB1-8009-D752C830307F}"/>
              </a:ext>
            </a:extLst>
          </p:cNvPr>
          <p:cNvSpPr txBox="1"/>
          <p:nvPr/>
        </p:nvSpPr>
        <p:spPr>
          <a:xfrm>
            <a:off x="605717" y="3469363"/>
            <a:ext cx="8233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Секция «Глобальное и национальное в подготовке специалистов по государственному и муниципальному управлению: последствия пандемии и цифровой трансформации»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E941C58-6E4E-47C9-AC85-482B71E93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4" y="1376643"/>
            <a:ext cx="4293054" cy="1753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DF1E84-961E-4CE2-987E-9CF1EB3FE933}"/>
              </a:ext>
            </a:extLst>
          </p:cNvPr>
          <p:cNvSpPr txBox="1"/>
          <p:nvPr/>
        </p:nvSpPr>
        <p:spPr>
          <a:xfrm>
            <a:off x="588962" y="4823877"/>
            <a:ext cx="7515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На секции планируется презентация рейтинга ГМУ по вузам России от Интерфакс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888" y="2989263"/>
            <a:ext cx="2609850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/>
          <p:nvPr/>
        </p:nvSpPr>
        <p:spPr>
          <a:xfrm>
            <a:off x="4321001" y="-1588"/>
            <a:ext cx="4826000" cy="6858001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4452938" y="2780928"/>
            <a:ext cx="4826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838" y="4924425"/>
            <a:ext cx="15589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4880589" y="328554"/>
            <a:ext cx="41559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Учебно-методический совет по государственному и муниципальному управлению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258</Words>
  <Application>Microsoft Office PowerPoint</Application>
  <PresentationFormat>Экран (4:3)</PresentationFormat>
  <Paragraphs>28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Wingdings</vt:lpstr>
      <vt:lpstr>Times New Roman</vt:lpstr>
      <vt:lpstr>Tahoma</vt:lpstr>
      <vt:lpstr>Calibri</vt:lpstr>
      <vt:lpstr>Тема Office</vt:lpstr>
      <vt:lpstr>Презентация PowerPoint</vt:lpstr>
      <vt:lpstr>Бакалавриат по направлению ГМУ в России  </vt:lpstr>
      <vt:lpstr>Магистратура по направлению ГМУ в России  </vt:lpstr>
      <vt:lpstr>Количество профилей бакалавриата по направлению ГМУ  </vt:lpstr>
      <vt:lpstr>Издательский проект УМС по ГМУ  </vt:lpstr>
      <vt:lpstr>Секция по ГМУ в рамках Гайдаровского форума-2021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cp:lastPrinted>2020-11-17T14:53:33Z</cp:lastPrinted>
  <dcterms:created xsi:type="dcterms:W3CDTF">2015-10-01T06:48:15Z</dcterms:created>
  <dcterms:modified xsi:type="dcterms:W3CDTF">2020-11-23T13:48:06Z</dcterms:modified>
</cp:coreProperties>
</file>